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0" r:id="rId2"/>
    <p:sldId id="257" r:id="rId3"/>
    <p:sldId id="256" r:id="rId4"/>
    <p:sldId id="261" r:id="rId5"/>
    <p:sldId id="275" r:id="rId6"/>
    <p:sldId id="274" r:id="rId7"/>
    <p:sldId id="267" r:id="rId8"/>
    <p:sldId id="268" r:id="rId9"/>
    <p:sldId id="265" r:id="rId10"/>
    <p:sldId id="269" r:id="rId11"/>
    <p:sldId id="272" r:id="rId12"/>
    <p:sldId id="273" r:id="rId13"/>
    <p:sldId id="258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687" autoAdjust="0"/>
  </p:normalViewPr>
  <p:slideViewPr>
    <p:cSldViewPr snapToGrid="0" snapToObjects="1">
      <p:cViewPr varScale="1">
        <p:scale>
          <a:sx n="95" d="100"/>
          <a:sy n="95" d="100"/>
        </p:scale>
        <p:origin x="-12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40AEB-A73F-40E7-902C-A3FEA288DD49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0B10C9C-6E43-4AE3-8C88-478724633F87}">
      <dgm:prSet/>
      <dgm:spPr/>
      <dgm:t>
        <a:bodyPr/>
        <a:lstStyle/>
        <a:p>
          <a:r>
            <a:rPr lang="en-US" dirty="0"/>
            <a:t>We next examined if a correlation exists between IBU and ABV. This way we could understand if our bitterness derived from hops would influence the ABV.</a:t>
          </a:r>
        </a:p>
      </dgm:t>
    </dgm:pt>
    <dgm:pt modelId="{CD841A03-014A-4DC9-9D1E-03A59FEDB3CD}" type="parTrans" cxnId="{FC33DB5B-57CB-4D01-B172-64DD98A3B39C}">
      <dgm:prSet/>
      <dgm:spPr/>
      <dgm:t>
        <a:bodyPr/>
        <a:lstStyle/>
        <a:p>
          <a:endParaRPr lang="en-US"/>
        </a:p>
      </dgm:t>
    </dgm:pt>
    <dgm:pt modelId="{1FA847DC-C8BB-449D-8A42-417A5100259B}" type="sibTrans" cxnId="{FC33DB5B-57CB-4D01-B172-64DD98A3B39C}">
      <dgm:prSet/>
      <dgm:spPr/>
      <dgm:t>
        <a:bodyPr/>
        <a:lstStyle/>
        <a:p>
          <a:endParaRPr lang="en-US"/>
        </a:p>
      </dgm:t>
    </dgm:pt>
    <dgm:pt modelId="{7ED3E807-0AD9-4478-B835-9E00274D68F2}">
      <dgm:prSet/>
      <dgm:spPr/>
      <dgm:t>
        <a:bodyPr/>
        <a:lstStyle/>
        <a:p>
          <a:r>
            <a:rPr lang="en-US"/>
            <a:t>After computing the covariances of IBU and ABV, we observed a 67% relationship between the two variables. Allowing us to conclude that there is statistical significance to believe that a higher level of hops (or bittering agent) will also yield us a generally higher ABV.</a:t>
          </a:r>
        </a:p>
      </dgm:t>
    </dgm:pt>
    <dgm:pt modelId="{0D4C8380-2E65-43A3-B21D-6BD7391FDC8E}" type="parTrans" cxnId="{1AC872A1-D79D-4652-BB67-010E11E0B423}">
      <dgm:prSet/>
      <dgm:spPr/>
      <dgm:t>
        <a:bodyPr/>
        <a:lstStyle/>
        <a:p>
          <a:endParaRPr lang="en-US"/>
        </a:p>
      </dgm:t>
    </dgm:pt>
    <dgm:pt modelId="{12881D77-FD6E-417C-8419-CAAC53A38CCD}" type="sibTrans" cxnId="{1AC872A1-D79D-4652-BB67-010E11E0B423}">
      <dgm:prSet/>
      <dgm:spPr/>
      <dgm:t>
        <a:bodyPr/>
        <a:lstStyle/>
        <a:p>
          <a:endParaRPr lang="en-US"/>
        </a:p>
      </dgm:t>
    </dgm:pt>
    <dgm:pt modelId="{16B9BDF5-7CF1-429F-8F4A-C682BBA55902}" type="pres">
      <dgm:prSet presAssocID="{A3040AEB-A73F-40E7-902C-A3FEA288DD4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9364C7-EEDE-4CB6-A795-12D34D0E5197}" type="pres">
      <dgm:prSet presAssocID="{60B10C9C-6E43-4AE3-8C88-478724633F8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559E4A-D943-4428-AB74-A954D93F71F8}" type="pres">
      <dgm:prSet presAssocID="{1FA847DC-C8BB-449D-8A42-417A5100259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537F9BE2-2669-42E5-BE33-4CAF9E0DE3D4}" type="pres">
      <dgm:prSet presAssocID="{1FA847DC-C8BB-449D-8A42-417A5100259B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96A6957C-9BAE-48FB-995D-DDD390EC5C82}" type="pres">
      <dgm:prSet presAssocID="{7ED3E807-0AD9-4478-B835-9E00274D68F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C872A1-D79D-4652-BB67-010E11E0B423}" srcId="{A3040AEB-A73F-40E7-902C-A3FEA288DD49}" destId="{7ED3E807-0AD9-4478-B835-9E00274D68F2}" srcOrd="1" destOrd="0" parTransId="{0D4C8380-2E65-43A3-B21D-6BD7391FDC8E}" sibTransId="{12881D77-FD6E-417C-8419-CAAC53A38CCD}"/>
    <dgm:cxn modelId="{5F917174-97C2-A146-B2B0-0A8D8AA00B6D}" type="presOf" srcId="{60B10C9C-6E43-4AE3-8C88-478724633F87}" destId="{299364C7-EEDE-4CB6-A795-12D34D0E5197}" srcOrd="0" destOrd="0" presId="urn:microsoft.com/office/officeart/2005/8/layout/process1"/>
    <dgm:cxn modelId="{820C909A-273F-F44E-9C2A-9AE2478F69CC}" type="presOf" srcId="{7ED3E807-0AD9-4478-B835-9E00274D68F2}" destId="{96A6957C-9BAE-48FB-995D-DDD390EC5C82}" srcOrd="0" destOrd="0" presId="urn:microsoft.com/office/officeart/2005/8/layout/process1"/>
    <dgm:cxn modelId="{BBD532B7-9E32-324C-A150-02967606284F}" type="presOf" srcId="{A3040AEB-A73F-40E7-902C-A3FEA288DD49}" destId="{16B9BDF5-7CF1-429F-8F4A-C682BBA55902}" srcOrd="0" destOrd="0" presId="urn:microsoft.com/office/officeart/2005/8/layout/process1"/>
    <dgm:cxn modelId="{5A854467-7801-DC48-BA39-F9FA95CB0570}" type="presOf" srcId="{1FA847DC-C8BB-449D-8A42-417A5100259B}" destId="{0A559E4A-D943-4428-AB74-A954D93F71F8}" srcOrd="0" destOrd="0" presId="urn:microsoft.com/office/officeart/2005/8/layout/process1"/>
    <dgm:cxn modelId="{A747090F-1688-8342-A102-98C40C45084E}" type="presOf" srcId="{1FA847DC-C8BB-449D-8A42-417A5100259B}" destId="{537F9BE2-2669-42E5-BE33-4CAF9E0DE3D4}" srcOrd="1" destOrd="0" presId="urn:microsoft.com/office/officeart/2005/8/layout/process1"/>
    <dgm:cxn modelId="{FC33DB5B-57CB-4D01-B172-64DD98A3B39C}" srcId="{A3040AEB-A73F-40E7-902C-A3FEA288DD49}" destId="{60B10C9C-6E43-4AE3-8C88-478724633F87}" srcOrd="0" destOrd="0" parTransId="{CD841A03-014A-4DC9-9D1E-03A59FEDB3CD}" sibTransId="{1FA847DC-C8BB-449D-8A42-417A5100259B}"/>
    <dgm:cxn modelId="{20DA3C50-DBFF-924F-A3E9-1B1A9B5751F4}" type="presParOf" srcId="{16B9BDF5-7CF1-429F-8F4A-C682BBA55902}" destId="{299364C7-EEDE-4CB6-A795-12D34D0E5197}" srcOrd="0" destOrd="0" presId="urn:microsoft.com/office/officeart/2005/8/layout/process1"/>
    <dgm:cxn modelId="{1C05B15B-253E-C943-9D72-47633B59ABF0}" type="presParOf" srcId="{16B9BDF5-7CF1-429F-8F4A-C682BBA55902}" destId="{0A559E4A-D943-4428-AB74-A954D93F71F8}" srcOrd="1" destOrd="0" presId="urn:microsoft.com/office/officeart/2005/8/layout/process1"/>
    <dgm:cxn modelId="{3BC91DE9-F174-FB4E-A7C7-0B842D8163BB}" type="presParOf" srcId="{0A559E4A-D943-4428-AB74-A954D93F71F8}" destId="{537F9BE2-2669-42E5-BE33-4CAF9E0DE3D4}" srcOrd="0" destOrd="0" presId="urn:microsoft.com/office/officeart/2005/8/layout/process1"/>
    <dgm:cxn modelId="{4129EFBD-0743-DF45-88D7-DB4176BCAF34}" type="presParOf" srcId="{16B9BDF5-7CF1-429F-8F4A-C682BBA55902}" destId="{96A6957C-9BAE-48FB-995D-DDD390EC5C8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364C7-EEDE-4CB6-A795-12D34D0E5197}">
      <dsp:nvSpPr>
        <dsp:cNvPr id="0" name=""/>
        <dsp:cNvSpPr/>
      </dsp:nvSpPr>
      <dsp:spPr>
        <a:xfrm>
          <a:off x="852" y="36670"/>
          <a:ext cx="1817402" cy="20360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We next examined if a correlation exists between IBU and ABV. This way we could understand if our bitterness derived from hops would influence the ABV.</a:t>
          </a:r>
        </a:p>
      </dsp:txBody>
      <dsp:txXfrm>
        <a:off x="54082" y="89900"/>
        <a:ext cx="1710942" cy="1929598"/>
      </dsp:txXfrm>
    </dsp:sp>
    <dsp:sp modelId="{0A559E4A-D943-4428-AB74-A954D93F71F8}">
      <dsp:nvSpPr>
        <dsp:cNvPr id="0" name=""/>
        <dsp:cNvSpPr/>
      </dsp:nvSpPr>
      <dsp:spPr>
        <a:xfrm>
          <a:off x="1999995" y="829341"/>
          <a:ext cx="385289" cy="450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999995" y="919484"/>
        <a:ext cx="269702" cy="270429"/>
      </dsp:txXfrm>
    </dsp:sp>
    <dsp:sp modelId="{96A6957C-9BAE-48FB-995D-DDD390EC5C82}">
      <dsp:nvSpPr>
        <dsp:cNvPr id="0" name=""/>
        <dsp:cNvSpPr/>
      </dsp:nvSpPr>
      <dsp:spPr>
        <a:xfrm>
          <a:off x="2545216" y="36670"/>
          <a:ext cx="1817402" cy="2036058"/>
        </a:xfrm>
        <a:prstGeom prst="roundRect">
          <a:avLst>
            <a:gd name="adj" fmla="val 10000"/>
          </a:avLst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After computing the covariances of IBU and ABV, we observed a 67% relationship between the two variables. Allowing us to conclude that there is statistical significance to believe that a higher level of hops (or bittering agent) will also yield us a generally higher ABV.</a:t>
          </a:r>
        </a:p>
      </dsp:txBody>
      <dsp:txXfrm>
        <a:off x="2598446" y="89900"/>
        <a:ext cx="1710942" cy="1929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0CA0F-5FC0-C84B-9B64-ACE68F6B5BC4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B73C5-8356-F348-9102-4308971A9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9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78EAD-0C9B-B644-A91A-7892DCDB1DCA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17E4F-D520-9A49-B2F9-E7C281329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2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4B485-2F34-6740-B872-31DDEFADA291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2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04016-F15F-E941-9517-C5D440880553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2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317A-D951-EE4C-A197-929119BAF684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2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E81-C02F-9240-8EF0-2A5C189135F0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1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EF39-A542-774C-AF6E-37FB4BB88B35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9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3A3-80CD-AD4D-B21B-A4B00F945809}" type="datetime1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3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80E5-837A-1747-A890-BEBB3F076AEA}" type="datetime1">
              <a:rPr lang="en-US" smtClean="0"/>
              <a:t>2/24/19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9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7F264-AECA-B548-B83B-F0B699C4B390}" type="datetime1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9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3480-85D4-2244-A593-33261D5906D5}" type="datetime1">
              <a:rPr lang="en-US" smtClean="0"/>
              <a:t>2/24/19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1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D0D7D-DDFB-1846-8196-DA07964499E3}" type="datetime1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0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E91-F9EC-2741-A3B0-2C91C83A79FE}" type="datetime1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66DD1-4001-774E-B6F6-E24636AB61E3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6B4F-A296-344C-AF73-D2CD3198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DF776A99-2153-4644-B6A2-8C3058C709D4}"/>
              </a:ext>
            </a:extLst>
          </p:cNvPr>
          <p:cNvSpPr txBox="1">
            <a:spLocks/>
          </p:cNvSpPr>
          <p:nvPr/>
        </p:nvSpPr>
        <p:spPr>
          <a:xfrm>
            <a:off x="447745" y="348364"/>
            <a:ext cx="7840676" cy="356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smtClean="0">
                <a:solidFill>
                  <a:srgbClr val="0000FF"/>
                </a:solidFill>
              </a:rPr>
              <a:t>Beer </a:t>
            </a:r>
            <a:r>
              <a:rPr lang="en-US" b="1" i="1" dirty="0" err="1" smtClean="0">
                <a:solidFill>
                  <a:srgbClr val="0000FF"/>
                </a:solidFill>
              </a:rPr>
              <a:t>O’Clock</a:t>
            </a:r>
            <a:r>
              <a:rPr lang="en-US" b="1" i="1" dirty="0" smtClean="0">
                <a:solidFill>
                  <a:srgbClr val="0000FF"/>
                </a:solidFill>
              </a:rPr>
              <a:t> Company</a:t>
            </a:r>
          </a:p>
          <a:p>
            <a:r>
              <a:rPr lang="en-US" dirty="0" smtClean="0"/>
              <a:t>Analysis of Competitor ABV &amp; IBU</a:t>
            </a:r>
          </a:p>
          <a:p>
            <a:r>
              <a:rPr lang="en-US" dirty="0" smtClean="0"/>
              <a:t>Content and Correlation between ABV &amp; IBU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DF776A99-2153-4644-B6A2-8C3058C709D4}"/>
              </a:ext>
            </a:extLst>
          </p:cNvPr>
          <p:cNvSpPr txBox="1">
            <a:spLocks/>
          </p:cNvSpPr>
          <p:nvPr/>
        </p:nvSpPr>
        <p:spPr>
          <a:xfrm>
            <a:off x="600145" y="500764"/>
            <a:ext cx="7840676" cy="356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7745" y="5785488"/>
            <a:ext cx="35093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February 26, 2019</a:t>
            </a:r>
          </a:p>
          <a:p>
            <a:r>
              <a:rPr lang="en-US" sz="1200" dirty="0" smtClean="0"/>
              <a:t>Shane Weinstock &amp; Tom Gianelle Inc.</a:t>
            </a:r>
          </a:p>
        </p:txBody>
      </p:sp>
    </p:spTree>
    <p:extLst>
      <p:ext uri="{BB962C8B-B14F-4D97-AF65-F5344CB8AC3E}">
        <p14:creationId xmlns:p14="http://schemas.microsoft.com/office/powerpoint/2010/main" val="115202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 Ma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9525" cmpd="sng">
            <a:solidFill>
              <a:srgbClr val="0000FF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8393BB19-D7DC-48FA-AFC8-8522BF7642D4}"/>
              </a:ext>
            </a:extLst>
          </p:cNvPr>
          <p:cNvSpPr txBox="1">
            <a:spLocks/>
          </p:cNvSpPr>
          <p:nvPr/>
        </p:nvSpPr>
        <p:spPr>
          <a:xfrm>
            <a:off x="3601817" y="3036335"/>
            <a:ext cx="5305549" cy="44210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355283C-0A3A-485C-A79A-E3C2D3904CDB}"/>
              </a:ext>
            </a:extLst>
          </p:cNvPr>
          <p:cNvSpPr txBox="1">
            <a:spLocks/>
          </p:cNvSpPr>
          <p:nvPr/>
        </p:nvSpPr>
        <p:spPr>
          <a:xfrm>
            <a:off x="0" y="2571294"/>
            <a:ext cx="3355473" cy="2174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aseline="-25000" dirty="0" smtClean="0"/>
              <a:t>Research Findings – Summary Statistics</a:t>
            </a:r>
            <a:endParaRPr lang="en-US" baseline="-25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D72098B3-B7A4-484D-AD21-5C35679EFB49}"/>
              </a:ext>
            </a:extLst>
          </p:cNvPr>
          <p:cNvSpPr txBox="1">
            <a:spLocks/>
          </p:cNvSpPr>
          <p:nvPr/>
        </p:nvSpPr>
        <p:spPr>
          <a:xfrm>
            <a:off x="3601817" y="3036334"/>
            <a:ext cx="4856383" cy="44210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/>
              <a:t>Diving into this we wanted to run some basic analysis and find our benchmarks and possibly any initial correlations that we might be able to conclude:</a:t>
            </a:r>
          </a:p>
          <a:p>
            <a:pPr algn="l"/>
            <a:endParaRPr lang="en-US" sz="1800" dirty="0" smtClean="0"/>
          </a:p>
          <a:p>
            <a:pPr algn="l"/>
            <a:r>
              <a:rPr lang="en-US" sz="1800" dirty="0" smtClean="0"/>
              <a:t>Medians: 	ABV = 0.056		IBU = 35</a:t>
            </a:r>
          </a:p>
          <a:p>
            <a:pPr algn="l"/>
            <a:r>
              <a:rPr lang="en-US" sz="1800" dirty="0" smtClean="0"/>
              <a:t>Means: 	ABV = 0.059		IBU = 42.71</a:t>
            </a:r>
          </a:p>
          <a:p>
            <a:pPr algn="l"/>
            <a:r>
              <a:rPr lang="en-US" sz="1800" dirty="0" smtClean="0"/>
              <a:t>Max: 	ABV = 0.128	 	IBU = 138</a:t>
            </a:r>
          </a:p>
          <a:p>
            <a:pPr algn="l"/>
            <a:r>
              <a:rPr lang="en-US" sz="1800" dirty="0" smtClean="0"/>
              <a:t>SD: 		ABV = 0.013		IBU = 25.95</a:t>
            </a:r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6813944" y="6476949"/>
            <a:ext cx="1644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brews.csv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5507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 Ma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9525" cmpd="sng">
            <a:solidFill>
              <a:srgbClr val="0000FF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8393BB19-D7DC-48FA-AFC8-8522BF7642D4}"/>
              </a:ext>
            </a:extLst>
          </p:cNvPr>
          <p:cNvSpPr txBox="1">
            <a:spLocks/>
          </p:cNvSpPr>
          <p:nvPr/>
        </p:nvSpPr>
        <p:spPr>
          <a:xfrm>
            <a:off x="3601817" y="3036335"/>
            <a:ext cx="5305549" cy="44210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355283C-0A3A-485C-A79A-E3C2D3904CDB}"/>
              </a:ext>
            </a:extLst>
          </p:cNvPr>
          <p:cNvSpPr txBox="1">
            <a:spLocks/>
          </p:cNvSpPr>
          <p:nvPr/>
        </p:nvSpPr>
        <p:spPr>
          <a:xfrm>
            <a:off x="0" y="497913"/>
            <a:ext cx="3876842" cy="338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aseline="-25000" dirty="0" smtClean="0"/>
              <a:t>Research Findings – Summary Statistics by Target Markets</a:t>
            </a:r>
            <a:endParaRPr lang="en-US" sz="3200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6813944" y="6476949"/>
            <a:ext cx="1644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brews.csv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40132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32BEC0E3-8EA1-42D6-B6A0-A7E665C21BA1}"/>
              </a:ext>
            </a:extLst>
          </p:cNvPr>
          <p:cNvSpPr txBox="1">
            <a:spLocks/>
          </p:cNvSpPr>
          <p:nvPr/>
        </p:nvSpPr>
        <p:spPr>
          <a:xfrm>
            <a:off x="2964741" y="447188"/>
            <a:ext cx="5497554" cy="75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‘Hops’ Analysis</a:t>
            </a: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="" xmlns:a16="http://schemas.microsoft.com/office/drawing/2014/main" id="{9D4D42DE-6C30-4712-BE55-2A393BAA78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735864"/>
              </p:ext>
            </p:extLst>
          </p:nvPr>
        </p:nvGraphicFramePr>
        <p:xfrm>
          <a:off x="4064000" y="4472209"/>
          <a:ext cx="4363471" cy="210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9605" y="1354240"/>
            <a:ext cx="6339974" cy="31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2D380D47-E9F2-462B-A299-75845EB011F2}"/>
              </a:ext>
            </a:extLst>
          </p:cNvPr>
          <p:cNvSpPr txBox="1">
            <a:spLocks/>
          </p:cNvSpPr>
          <p:nvPr/>
        </p:nvSpPr>
        <p:spPr>
          <a:xfrm>
            <a:off x="267368" y="1334168"/>
            <a:ext cx="4732420" cy="5104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Based on the data that is provided, we can conclude that:</a:t>
            </a:r>
          </a:p>
          <a:p>
            <a:pPr marL="342900" indent="-342900" algn="l">
              <a:buFont typeface="Wingdings" charset="2"/>
              <a:buChar char="q"/>
            </a:pPr>
            <a:r>
              <a:rPr lang="en-US" sz="2000" dirty="0" smtClean="0">
                <a:solidFill>
                  <a:schemeClr val="tx1"/>
                </a:solidFill>
              </a:rPr>
              <a:t>Given the high (42%) of NA’s in data, it is difficult to provide any certainty on the entire brews population.  For the available data there did show a 67% correlation between ABV &amp; IBU.</a:t>
            </a:r>
          </a:p>
          <a:p>
            <a:pPr marL="342900" indent="-342900" algn="l">
              <a:buFont typeface="Wingdings" charset="2"/>
              <a:buChar char="q"/>
            </a:pPr>
            <a:r>
              <a:rPr lang="en-US" sz="2000" dirty="0" smtClean="0">
                <a:solidFill>
                  <a:schemeClr val="tx1"/>
                </a:solidFill>
              </a:rPr>
              <a:t>Colorado has the highest number of breweries in nation, and it’s breweries produce beer with median ABV and IBU that are similar to your new product goals.</a:t>
            </a:r>
          </a:p>
          <a:p>
            <a:pPr marL="342900" indent="-342900" algn="l">
              <a:buFont typeface="Wingdings" charset="2"/>
              <a:buChar char="q"/>
            </a:pPr>
            <a:r>
              <a:rPr lang="en-US" sz="2000" dirty="0" smtClean="0">
                <a:solidFill>
                  <a:srgbClr val="000000"/>
                </a:solidFill>
              </a:rPr>
              <a:t>Matching </a:t>
            </a:r>
            <a:r>
              <a:rPr lang="en-US" sz="2000" dirty="0" smtClean="0">
                <a:solidFill>
                  <a:srgbClr val="000000"/>
                </a:solidFill>
              </a:rPr>
              <a:t>a product that is highly produced in CO could provide a unique product opportunity to the </a:t>
            </a:r>
            <a:r>
              <a:rPr lang="en-US" sz="2000" smtClean="0">
                <a:solidFill>
                  <a:srgbClr val="000000"/>
                </a:solidFill>
              </a:rPr>
              <a:t>company’s </a:t>
            </a:r>
            <a:r>
              <a:rPr lang="en-US" sz="2000" smtClean="0">
                <a:solidFill>
                  <a:srgbClr val="000000"/>
                </a:solidFill>
              </a:rPr>
              <a:t>target </a:t>
            </a:r>
            <a:r>
              <a:rPr lang="en-US" sz="2000" smtClean="0">
                <a:solidFill>
                  <a:srgbClr val="000000"/>
                </a:solidFill>
              </a:rPr>
              <a:t>markets </a:t>
            </a:r>
            <a:r>
              <a:rPr lang="en-US" sz="2000" smtClean="0">
                <a:solidFill>
                  <a:srgbClr val="000000"/>
                </a:solidFill>
              </a:rPr>
              <a:t>(TX, AR</a:t>
            </a:r>
            <a:r>
              <a:rPr lang="en-US" sz="2000" dirty="0" smtClean="0">
                <a:solidFill>
                  <a:srgbClr val="000000"/>
                </a:solidFill>
              </a:rPr>
              <a:t>, LA</a:t>
            </a:r>
            <a:r>
              <a:rPr lang="en-US" sz="2000" smtClean="0">
                <a:solidFill>
                  <a:srgbClr val="000000"/>
                </a:solidFill>
              </a:rPr>
              <a:t>, </a:t>
            </a:r>
            <a:r>
              <a:rPr lang="en-US" sz="2000" smtClean="0">
                <a:solidFill>
                  <a:srgbClr val="000000"/>
                </a:solidFill>
              </a:rPr>
              <a:t>OK)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2BEC0E3-8EA1-42D6-B6A0-A7E665C21BA1}"/>
              </a:ext>
            </a:extLst>
          </p:cNvPr>
          <p:cNvSpPr txBox="1">
            <a:spLocks/>
          </p:cNvSpPr>
          <p:nvPr/>
        </p:nvSpPr>
        <p:spPr>
          <a:xfrm>
            <a:off x="1734846" y="447188"/>
            <a:ext cx="5497554" cy="75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6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 Ma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9525" cmpd="sng">
            <a:solidFill>
              <a:srgbClr val="0000FF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8393BB19-D7DC-48FA-AFC8-8522BF7642D4}"/>
              </a:ext>
            </a:extLst>
          </p:cNvPr>
          <p:cNvSpPr txBox="1">
            <a:spLocks/>
          </p:cNvSpPr>
          <p:nvPr/>
        </p:nvSpPr>
        <p:spPr>
          <a:xfrm>
            <a:off x="3601817" y="3036335"/>
            <a:ext cx="5305549" cy="44210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355283C-0A3A-485C-A79A-E3C2D3904CDB}"/>
              </a:ext>
            </a:extLst>
          </p:cNvPr>
          <p:cNvSpPr txBox="1">
            <a:spLocks/>
          </p:cNvSpPr>
          <p:nvPr/>
        </p:nvSpPr>
        <p:spPr>
          <a:xfrm>
            <a:off x="0" y="497913"/>
            <a:ext cx="3876842" cy="3388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aseline="-25000" dirty="0" smtClean="0"/>
              <a:t>Appendix A</a:t>
            </a:r>
            <a:endParaRPr lang="en-US" sz="3200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6813944" y="6476949"/>
            <a:ext cx="1644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brews.csv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200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4359" y="463514"/>
            <a:ext cx="63177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0000FF"/>
                </a:solidFill>
              </a:rPr>
              <a:t>“Just because you can put a pound of hops into a beer, doesn’t mean you should.” </a:t>
            </a:r>
            <a:r>
              <a:rPr lang="en-US" sz="1000" dirty="0" smtClean="0"/>
              <a:t>Trademark Pending</a:t>
            </a:r>
            <a:endParaRPr lang="en-US" sz="1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BCE0D7FF-666A-48C4-A629-1DF7F89BAC7B}"/>
              </a:ext>
            </a:extLst>
          </p:cNvPr>
          <p:cNvSpPr txBox="1">
            <a:spLocks/>
          </p:cNvSpPr>
          <p:nvPr/>
        </p:nvSpPr>
        <p:spPr>
          <a:xfrm>
            <a:off x="2445397" y="1763603"/>
            <a:ext cx="6517560" cy="367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Beer </a:t>
            </a:r>
            <a:r>
              <a:rPr lang="en-US" sz="2000" dirty="0" err="1" smtClean="0"/>
              <a:t>O’Clock</a:t>
            </a:r>
            <a:r>
              <a:rPr lang="en-US" sz="2000" dirty="0" smtClean="0"/>
              <a:t> is pursuing a product that goes against the current hoppy trend. The goal is to offer a product that has a larger alcohol content by volume (ABV)than the mean of the current market, while being below IBU mean bitterness level that comes from hops.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This is a study the of the ABV and the International Bitterness Units (IBU) contained in your competitors’ products.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867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 Ma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9525" cmpd="sng">
            <a:solidFill>
              <a:srgbClr val="0000FF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7B963C6B-1B40-4697-85C4-2D6E616D1584}"/>
              </a:ext>
            </a:extLst>
          </p:cNvPr>
          <p:cNvSpPr txBox="1">
            <a:spLocks/>
          </p:cNvSpPr>
          <p:nvPr/>
        </p:nvSpPr>
        <p:spPr>
          <a:xfrm>
            <a:off x="3063950" y="2655556"/>
            <a:ext cx="6080050" cy="42024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/>
              <a:t>The goal is to determine how the Beer </a:t>
            </a:r>
            <a:r>
              <a:rPr lang="en-US" sz="1800" dirty="0" err="1" smtClean="0"/>
              <a:t>O’Clock’s</a:t>
            </a:r>
            <a:r>
              <a:rPr lang="en-US" sz="1800" dirty="0" smtClean="0"/>
              <a:t> new product (high ABV and lower IBU) will compare with the  competition’s products and the correlation to ABV </a:t>
            </a:r>
            <a:r>
              <a:rPr lang="en-US" sz="1800" dirty="0" err="1" smtClean="0"/>
              <a:t>vs</a:t>
            </a:r>
            <a:r>
              <a:rPr lang="en-US" sz="1800" dirty="0" smtClean="0"/>
              <a:t> IBU impact on creating target product.</a:t>
            </a:r>
          </a:p>
          <a:p>
            <a:pPr algn="l"/>
            <a:endParaRPr lang="en-US" sz="1800" dirty="0" smtClean="0"/>
          </a:p>
          <a:p>
            <a:pPr algn="l"/>
            <a:r>
              <a:rPr lang="en-US" sz="1800" dirty="0" smtClean="0"/>
              <a:t>Beer </a:t>
            </a:r>
            <a:r>
              <a:rPr lang="en-US" sz="1800" dirty="0" err="1" smtClean="0"/>
              <a:t>O'Clock</a:t>
            </a:r>
            <a:r>
              <a:rPr lang="en-US" sz="1800" dirty="0" smtClean="0"/>
              <a:t>  is planning to initially offer new beer in it’s base state of Texas, but is also interested in selling the new product in other nearby states:</a:t>
            </a:r>
          </a:p>
          <a:p>
            <a:pPr algn="l"/>
            <a:endParaRPr lang="en-US" sz="1600" dirty="0" smtClean="0"/>
          </a:p>
          <a:p>
            <a:pPr marL="1828800" lvl="3" indent="-457200" algn="l">
              <a:buFont typeface="Courier New"/>
              <a:buChar char="o"/>
            </a:pPr>
            <a:r>
              <a:rPr lang="en-US" dirty="0" smtClean="0"/>
              <a:t>Arkansas</a:t>
            </a:r>
          </a:p>
          <a:p>
            <a:pPr marL="1828800" lvl="3" indent="-457200" algn="l">
              <a:buFont typeface="Courier New"/>
              <a:buChar char="o"/>
            </a:pPr>
            <a:r>
              <a:rPr lang="en-US" dirty="0" smtClean="0"/>
              <a:t>Louisiana</a:t>
            </a:r>
          </a:p>
          <a:p>
            <a:pPr marL="1828800" lvl="3" indent="-457200" algn="l">
              <a:buFont typeface="Courier New"/>
              <a:buChar char="o"/>
            </a:pPr>
            <a:r>
              <a:rPr lang="en-US" dirty="0" smtClean="0"/>
              <a:t>Oklahoma</a:t>
            </a:r>
          </a:p>
          <a:p>
            <a:pPr lvl="1"/>
            <a:endParaRPr lang="en-US" dirty="0" smtClean="0"/>
          </a:p>
          <a:p>
            <a:endParaRPr lang="en-US" sz="1600" dirty="0"/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0DE2E3C7-4C11-45A8-9D1C-3F05AD0469F0}"/>
              </a:ext>
            </a:extLst>
          </p:cNvPr>
          <p:cNvSpPr txBox="1">
            <a:spLocks/>
          </p:cNvSpPr>
          <p:nvPr/>
        </p:nvSpPr>
        <p:spPr>
          <a:xfrm>
            <a:off x="42125" y="2130425"/>
            <a:ext cx="2658949" cy="39843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 smtClean="0"/>
              <a:t>Research </a:t>
            </a:r>
          </a:p>
          <a:p>
            <a:pPr algn="r"/>
            <a:r>
              <a:rPr lang="en-US" sz="3200" dirty="0" smtClean="0"/>
              <a:t>Goal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262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DF776A99-2153-4644-B6A2-8C3058C709D4}"/>
              </a:ext>
            </a:extLst>
          </p:cNvPr>
          <p:cNvSpPr txBox="1">
            <a:spLocks/>
          </p:cNvSpPr>
          <p:nvPr/>
        </p:nvSpPr>
        <p:spPr>
          <a:xfrm>
            <a:off x="2426271" y="205774"/>
            <a:ext cx="6587137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First Steps </a:t>
            </a:r>
            <a:r>
              <a:rPr lang="mr-IN" dirty="0" smtClean="0"/>
              <a:t>–</a:t>
            </a:r>
            <a:r>
              <a:rPr lang="en-US" dirty="0" smtClean="0"/>
              <a:t> Data Analysis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075E3670-DEC7-415D-BE28-C1E3BF76A2E6}"/>
              </a:ext>
            </a:extLst>
          </p:cNvPr>
          <p:cNvSpPr txBox="1">
            <a:spLocks/>
          </p:cNvSpPr>
          <p:nvPr/>
        </p:nvSpPr>
        <p:spPr>
          <a:xfrm>
            <a:off x="1363381" y="1208268"/>
            <a:ext cx="7094819" cy="1184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The analysis was completed utilizing the provided </a:t>
            </a:r>
            <a:r>
              <a:rPr lang="en-US" dirty="0" err="1" smtClean="0"/>
              <a:t>brews.csv</a:t>
            </a:r>
            <a:r>
              <a:rPr lang="en-US" dirty="0" smtClean="0"/>
              <a:t> and </a:t>
            </a:r>
            <a:r>
              <a:rPr lang="en-US" dirty="0" err="1" smtClean="0"/>
              <a:t>breweries.csv</a:t>
            </a:r>
            <a:r>
              <a:rPr lang="en-US" dirty="0" smtClean="0"/>
              <a:t> files.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Below is sample of first 6 &amp; last 6 combined data.  In addition, the number of NA’s that were needed to be removed from study.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813944" y="6476949"/>
            <a:ext cx="23300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brews.csv</a:t>
            </a:r>
            <a:r>
              <a:rPr lang="en-US" sz="1100" dirty="0" smtClean="0"/>
              <a:t> &amp; </a:t>
            </a:r>
            <a:r>
              <a:rPr lang="en-US" sz="1100" dirty="0" err="1" smtClean="0"/>
              <a:t>breweries.csv</a:t>
            </a:r>
            <a:endParaRPr lang="en-US" sz="11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21" y="3600450"/>
            <a:ext cx="6058987" cy="11319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05" y="2420759"/>
            <a:ext cx="6682403" cy="10416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396" y="4833934"/>
            <a:ext cx="4692257" cy="16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DF776A99-2153-4644-B6A2-8C3058C709D4}"/>
              </a:ext>
            </a:extLst>
          </p:cNvPr>
          <p:cNvSpPr txBox="1">
            <a:spLocks/>
          </p:cNvSpPr>
          <p:nvPr/>
        </p:nvSpPr>
        <p:spPr>
          <a:xfrm>
            <a:off x="2426271" y="205774"/>
            <a:ext cx="6587137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Next Steps </a:t>
            </a:r>
            <a:r>
              <a:rPr lang="mr-IN" dirty="0" smtClean="0"/>
              <a:t>–</a:t>
            </a:r>
            <a:r>
              <a:rPr lang="en-US" dirty="0" smtClean="0"/>
              <a:t> Research Findings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38A01AF3-4EFC-495C-8215-D90AFF498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720690"/>
              </p:ext>
            </p:extLst>
          </p:nvPr>
        </p:nvGraphicFramePr>
        <p:xfrm>
          <a:off x="3877273" y="3067000"/>
          <a:ext cx="3761192" cy="16384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92190">
                  <a:extLst>
                    <a:ext uri="{9D8B030D-6E8A-4147-A177-3AD203B41FA5}">
                      <a16:colId xmlns="" xmlns:a16="http://schemas.microsoft.com/office/drawing/2014/main" val="3425365037"/>
                    </a:ext>
                  </a:extLst>
                </a:gridCol>
                <a:gridCol w="1976812">
                  <a:extLst>
                    <a:ext uri="{9D8B030D-6E8A-4147-A177-3AD203B41FA5}">
                      <a16:colId xmlns="" xmlns:a16="http://schemas.microsoft.com/office/drawing/2014/main" val="3044341307"/>
                    </a:ext>
                  </a:extLst>
                </a:gridCol>
                <a:gridCol w="892190">
                  <a:extLst>
                    <a:ext uri="{9D8B030D-6E8A-4147-A177-3AD203B41FA5}">
                      <a16:colId xmlns="" xmlns:a16="http://schemas.microsoft.com/office/drawing/2014/main" val="756036582"/>
                    </a:ext>
                  </a:extLst>
                </a:gridCol>
              </a:tblGrid>
              <a:tr h="327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of Breweries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Ranking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="" xmlns:a16="http://schemas.microsoft.com/office/drawing/2014/main" val="2406896139"/>
                  </a:ext>
                </a:extLst>
              </a:tr>
              <a:tr h="327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="" xmlns:a16="http://schemas.microsoft.com/office/drawing/2014/main" val="4167082379"/>
                  </a:ext>
                </a:extLst>
              </a:tr>
              <a:tr h="327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="" xmlns:a16="http://schemas.microsoft.com/office/drawing/2014/main" val="2883674413"/>
                  </a:ext>
                </a:extLst>
              </a:tr>
              <a:tr h="327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="" xmlns:a16="http://schemas.microsoft.com/office/drawing/2014/main" val="1354273335"/>
                  </a:ext>
                </a:extLst>
              </a:tr>
              <a:tr h="327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="" xmlns:a16="http://schemas.microsoft.com/office/drawing/2014/main" val="23221223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14536" y="4882633"/>
            <a:ext cx="5143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For the target markets, the table show the ranking by number of breweries and count of breweries by state.</a:t>
            </a:r>
            <a:endParaRPr lang="en-US" sz="11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075E3670-DEC7-415D-BE28-C1E3BF76A2E6}"/>
              </a:ext>
            </a:extLst>
          </p:cNvPr>
          <p:cNvSpPr txBox="1">
            <a:spLocks/>
          </p:cNvSpPr>
          <p:nvPr/>
        </p:nvSpPr>
        <p:spPr>
          <a:xfrm>
            <a:off x="2245697" y="1490448"/>
            <a:ext cx="6381376" cy="1576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We first wanted to gain an insight of our competition as we know what state we will begin our operation in. We drew a sample of current brewery and beer data to conclude the following.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813944" y="6476949"/>
            <a:ext cx="16442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/>
              <a:t>A</a:t>
            </a:r>
            <a:r>
              <a:rPr lang="en-US" sz="1100" dirty="0" smtClean="0"/>
              <a:t>ppendix A </a:t>
            </a:r>
            <a:r>
              <a:rPr lang="en-US" sz="1100" dirty="0" err="1" smtClean="0"/>
              <a:t>breweries.csv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904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 Ma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9525" cmpd="sng">
            <a:solidFill>
              <a:srgbClr val="0000F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2737"/>
            <a:ext cx="6467106" cy="42645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70031" y="3761691"/>
            <a:ext cx="18047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viewing this chart it was determined it would be helpful to view data separately by state</a:t>
            </a:r>
          </a:p>
        </p:txBody>
      </p:sp>
    </p:spTree>
    <p:extLst>
      <p:ext uri="{BB962C8B-B14F-4D97-AF65-F5344CB8AC3E}">
        <p14:creationId xmlns:p14="http://schemas.microsoft.com/office/powerpoint/2010/main" val="388443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416E3E5-5186-46A4-AFBD-337387D316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30" y="0"/>
            <a:ext cx="91405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="" xmlns:a16="http://schemas.microsoft.com/office/drawing/2014/main" id="{7B8FAACC-353E-4F84-BA62-A5514185D9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 flipH="1">
            <a:off x="5666247" y="0"/>
            <a:ext cx="3477754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B2F76C-5E2B-405A-96B9-7CB09678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572" y="90153"/>
            <a:ext cx="2681803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Analysis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FED7D4E6-0F43-4CAF-AB7B-2864B0577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64" y="1422841"/>
            <a:ext cx="5831291" cy="480120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1D9701-CAB8-4544-8D21-F14E26CF15DD}"/>
              </a:ext>
            </a:extLst>
          </p:cNvPr>
          <p:cNvSpPr txBox="1"/>
          <p:nvPr/>
        </p:nvSpPr>
        <p:spPr>
          <a:xfrm>
            <a:off x="6139564" y="1619478"/>
            <a:ext cx="2681803" cy="4016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FF"/>
                </a:solidFill>
              </a:rPr>
              <a:t>As now we now know there’s a correlation, we examined the states </a:t>
            </a:r>
            <a:r>
              <a:rPr lang="en-US" sz="1400" dirty="0" smtClean="0">
                <a:solidFill>
                  <a:srgbClr val="FFFFFF"/>
                </a:solidFill>
              </a:rPr>
              <a:t>“Beer </a:t>
            </a:r>
            <a:r>
              <a:rPr lang="en-US" sz="1400" dirty="0" err="1" smtClean="0">
                <a:solidFill>
                  <a:srgbClr val="FFFFFF"/>
                </a:solidFill>
              </a:rPr>
              <a:t>O'Clock</a:t>
            </a:r>
            <a:r>
              <a:rPr lang="en-US" sz="1400" dirty="0" smtClean="0">
                <a:solidFill>
                  <a:srgbClr val="FFFFFF"/>
                </a:solidFill>
              </a:rPr>
              <a:t>” </a:t>
            </a:r>
            <a:r>
              <a:rPr lang="en-US" sz="1400" dirty="0">
                <a:solidFill>
                  <a:srgbClr val="FFFFFF"/>
                </a:solidFill>
              </a:rPr>
              <a:t>wanted to introduce a product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FF"/>
                </a:solidFill>
              </a:rPr>
              <a:t>This helps us better understand how </a:t>
            </a:r>
            <a:r>
              <a:rPr lang="en-US" sz="1400" dirty="0" smtClean="0">
                <a:solidFill>
                  <a:srgbClr val="FFFFFF"/>
                </a:solidFill>
              </a:rPr>
              <a:t>the new product </a:t>
            </a:r>
            <a:r>
              <a:rPr lang="en-US" sz="1400" dirty="0">
                <a:solidFill>
                  <a:srgbClr val="FFFFFF"/>
                </a:solidFill>
              </a:rPr>
              <a:t>will stand out in the current market data.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FF"/>
                </a:solidFill>
              </a:rPr>
              <a:t>In this chart for example, we can see that Texas has a generally higher than average median </a:t>
            </a:r>
            <a:r>
              <a:rPr lang="en-US" sz="1400" dirty="0" smtClean="0">
                <a:solidFill>
                  <a:srgbClr val="FFFFFF"/>
                </a:solidFill>
              </a:rPr>
              <a:t>ABV.  AR, CO and LA are even higher median ABV.  Only OK has a lower ABV.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rgbClr val="FFFFFF"/>
                </a:solidFill>
              </a:rPr>
              <a:t>In target markets, the ABV planned in new product will be only slightly higher than  the median ABV in beers produced by competitors.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29B2F76C-5E2B-405A-96B9-7CB096782581}"/>
              </a:ext>
            </a:extLst>
          </p:cNvPr>
          <p:cNvSpPr txBox="1">
            <a:spLocks/>
          </p:cNvSpPr>
          <p:nvPr/>
        </p:nvSpPr>
        <p:spPr>
          <a:xfrm>
            <a:off x="184365" y="239309"/>
            <a:ext cx="5481881" cy="6312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0000"/>
                </a:solidFill>
              </a:rPr>
              <a:t>ABV - Statewide Comparisons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13944" y="6476949"/>
            <a:ext cx="1644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Source: </a:t>
            </a:r>
            <a:r>
              <a:rPr lang="en-US" sz="1100" dirty="0" err="1" smtClean="0">
                <a:solidFill>
                  <a:schemeClr val="bg1"/>
                </a:solidFill>
              </a:rPr>
              <a:t>brews.csv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9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416E3E5-5186-46A4-AFBD-337387D316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30" y="0"/>
            <a:ext cx="91405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="" xmlns:a16="http://schemas.microsoft.com/office/drawing/2014/main" id="{7B8FAACC-353E-4F84-BA62-A5514185D9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 flipH="1">
            <a:off x="5666247" y="0"/>
            <a:ext cx="3477754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A5636B-48D5-4EEB-B591-A6827181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32" y="348212"/>
            <a:ext cx="4928787" cy="67594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200" b="1" dirty="0" smtClean="0"/>
              <a:t>IBU - Statewide </a:t>
            </a:r>
            <a:r>
              <a:rPr lang="en-US" sz="3200" b="1" dirty="0"/>
              <a:t>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AB3D112-00E0-4663-AC67-3DB800F6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5" y="1422841"/>
            <a:ext cx="5618671" cy="425189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E4D617-3D91-4943-B768-947255070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116" y="1789890"/>
            <a:ext cx="3071611" cy="4655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As we continue our comparison to examine the IBU market, </a:t>
            </a:r>
            <a:r>
              <a:rPr lang="en-US" sz="1600" dirty="0">
                <a:solidFill>
                  <a:schemeClr val="bg1"/>
                </a:solidFill>
              </a:rPr>
              <a:t>we can see </a:t>
            </a:r>
            <a:r>
              <a:rPr lang="en-US" sz="1600" dirty="0" smtClean="0">
                <a:solidFill>
                  <a:schemeClr val="bg1"/>
                </a:solidFill>
              </a:rPr>
              <a:t>that AR, OK. TX are are at the median IBU level.   LA is slightly lower and CO is very low.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Matching a product that is highly produced in CO could provide </a:t>
            </a:r>
            <a:r>
              <a:rPr lang="en-US" sz="1600" dirty="0">
                <a:solidFill>
                  <a:schemeClr val="bg1"/>
                </a:solidFill>
              </a:rPr>
              <a:t>a </a:t>
            </a:r>
            <a:r>
              <a:rPr lang="en-US" sz="1600" dirty="0" smtClean="0">
                <a:solidFill>
                  <a:schemeClr val="bg1"/>
                </a:solidFill>
              </a:rPr>
              <a:t>unique </a:t>
            </a:r>
            <a:r>
              <a:rPr lang="en-US" sz="1600" dirty="0">
                <a:solidFill>
                  <a:schemeClr val="bg1"/>
                </a:solidFill>
              </a:rPr>
              <a:t>product to </a:t>
            </a:r>
            <a:r>
              <a:rPr lang="en-US" sz="1600" dirty="0" smtClean="0">
                <a:solidFill>
                  <a:schemeClr val="bg1"/>
                </a:solidFill>
              </a:rPr>
              <a:t>the company’s other target markets (AR, LA, OK, TX).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9B2F76C-5E2B-405A-96B9-7CB096782581}"/>
              </a:ext>
            </a:extLst>
          </p:cNvPr>
          <p:cNvSpPr txBox="1">
            <a:spLocks/>
          </p:cNvSpPr>
          <p:nvPr/>
        </p:nvSpPr>
        <p:spPr>
          <a:xfrm>
            <a:off x="5795572" y="90153"/>
            <a:ext cx="2681803" cy="13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rgbClr val="FFFFFF"/>
                </a:solidFill>
              </a:rPr>
              <a:t>Analysis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13944" y="6476949"/>
            <a:ext cx="1644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Source: </a:t>
            </a:r>
            <a:r>
              <a:rPr lang="en-US" sz="1100" dirty="0" err="1" smtClean="0">
                <a:solidFill>
                  <a:srgbClr val="FFFFFF"/>
                </a:solidFill>
              </a:rPr>
              <a:t>brews.csv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8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 Ma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9525" cmpd="sng">
            <a:solidFill>
              <a:srgbClr val="0000FF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8393BB19-D7DC-48FA-AFC8-8522BF7642D4}"/>
              </a:ext>
            </a:extLst>
          </p:cNvPr>
          <p:cNvSpPr txBox="1">
            <a:spLocks/>
          </p:cNvSpPr>
          <p:nvPr/>
        </p:nvSpPr>
        <p:spPr>
          <a:xfrm>
            <a:off x="3152651" y="3036144"/>
            <a:ext cx="5305549" cy="44210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We wanted to examine the products and the locations of the max values for both variables we’d been observing.</a:t>
            </a:r>
          </a:p>
          <a:p>
            <a:pPr algn="l"/>
            <a:endParaRPr lang="en-US" sz="16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600" b="1" dirty="0" smtClean="0"/>
              <a:t>MAX IBU: </a:t>
            </a:r>
            <a:r>
              <a:rPr lang="en-US" sz="1600" dirty="0" smtClean="0"/>
              <a:t>Astoria, OR produces the highest IBU at 138 as an </a:t>
            </a:r>
            <a:r>
              <a:rPr lang="en-US" sz="1600" b="1" dirty="0" smtClean="0"/>
              <a:t>American Double/Imperial IPA</a:t>
            </a:r>
            <a:r>
              <a:rPr lang="en-US" sz="1600" dirty="0" smtClean="0"/>
              <a:t> from Astoria Brewing Company with a beer named the "Bitter Bitch Imperial IPA".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1" dirty="0" smtClean="0"/>
              <a:t>MAX ABV: </a:t>
            </a:r>
            <a:r>
              <a:rPr lang="en-US" sz="1600" dirty="0" smtClean="0"/>
              <a:t>Boulder, CO produces the highest ABV at 12.8% from brewery Upslope Brewing Company for beer Lee Hill Series Vol. 5 - a </a:t>
            </a:r>
            <a:r>
              <a:rPr lang="en-US" sz="1600" b="1" dirty="0" smtClean="0"/>
              <a:t>Belgian Style </a:t>
            </a:r>
            <a:r>
              <a:rPr lang="en-US" sz="1600" b="1" dirty="0" err="1" smtClean="0"/>
              <a:t>Quadrupel</a:t>
            </a:r>
            <a:r>
              <a:rPr lang="en-US" sz="1600" b="1" dirty="0" smtClean="0"/>
              <a:t> Ale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62720D75-40EC-4394-B3C6-142907DB1BC7}"/>
              </a:ext>
            </a:extLst>
          </p:cNvPr>
          <p:cNvSpPr txBox="1">
            <a:spLocks/>
          </p:cNvSpPr>
          <p:nvPr/>
        </p:nvSpPr>
        <p:spPr>
          <a:xfrm>
            <a:off x="-1" y="2457036"/>
            <a:ext cx="2687053" cy="31817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/>
              <a:t>Brewers &amp; Beers with </a:t>
            </a:r>
          </a:p>
          <a:p>
            <a:pPr algn="r"/>
            <a:r>
              <a:rPr lang="en-US" sz="2800" dirty="0" smtClean="0"/>
              <a:t>Max IBU and ABV 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38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Travelogue.thmx</Template>
  <TotalTime>178</TotalTime>
  <Words>890</Words>
  <Application>Microsoft Macintosh PowerPoint</Application>
  <PresentationFormat>On-screen Show (4:3)</PresentationFormat>
  <Paragraphs>88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IBU - Statewide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mGear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Gianelle</dc:creator>
  <cp:lastModifiedBy>Tom Gianelle</cp:lastModifiedBy>
  <cp:revision>19</cp:revision>
  <dcterms:created xsi:type="dcterms:W3CDTF">2019-02-24T18:45:39Z</dcterms:created>
  <dcterms:modified xsi:type="dcterms:W3CDTF">2019-02-24T23:15:16Z</dcterms:modified>
</cp:coreProperties>
</file>